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елец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510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657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139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283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123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22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546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51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194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170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174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130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C07EF-85E9-49CD-A5E5-434EDAACA147}" type="datetimeFigureOut">
              <a:rPr lang="ru-RU" smtClean="0"/>
              <a:pPr/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7BB9-B08C-4331-B434-E6BBB2D21B6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8318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" y="525463"/>
            <a:ext cx="3820584" cy="2865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300" y="419100"/>
            <a:ext cx="7759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Порядок проведения конкурса по отбору К(Ф)Х для предоставления грантов из областного бюджета на развитие семейных животноводческих ферм и на поддержку начинающих фермеров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7822" y="4165600"/>
            <a:ext cx="2282328" cy="2224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250" y="4178300"/>
            <a:ext cx="3289300" cy="2466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1872" y="4386262"/>
            <a:ext cx="2671233" cy="2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116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29017" y="2108020"/>
            <a:ext cx="7533986" cy="175432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 в прохождении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конкурсных процедур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s://im2-tub-ru.yandex.net/i?id=30c9e70491cba05b3dbd0ea38564d2d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39807" cy="20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entaregion.ru/wp-content/uploads/2015/03/fermerskie-hozjajstva-dengi-irkutskaja-oblast-1024x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2814" y="2"/>
            <a:ext cx="3169186" cy="212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0-tub-ru.yandex.net/i?id=9c63bfd9db6b53a62758afcb04b0b252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62347"/>
            <a:ext cx="4521743" cy="299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m2-tub-ru.yandex.net/i?id=485acab39b14cdcc63a3234d22a6a5c4&amp;n=33&amp;h=215&amp;w=4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5050" y="3862346"/>
            <a:ext cx="5526950" cy="299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4910" y="-474133"/>
            <a:ext cx="490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Министерство сельского хозяйства и продовольствия Кировской области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/>
              <a:t>отдел </a:t>
            </a:r>
            <a:r>
              <a:rPr lang="ru-RU" b="1" dirty="0" smtClean="0"/>
              <a:t>реализации развития сельских территорий и малых форм </a:t>
            </a:r>
            <a:r>
              <a:rPr lang="ru-RU" b="1" dirty="0" smtClean="0"/>
              <a:t>хозяйствования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Ковалева Антонина Николаевна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Контакты: тел. 8(8332) 32-10-82</a:t>
            </a:r>
          </a:p>
        </p:txBody>
      </p:sp>
    </p:spTree>
    <p:extLst>
      <p:ext uri="{BB962C8B-B14F-4D97-AF65-F5344CB8AC3E}">
        <p14:creationId xmlns:p14="http://schemas.microsoft.com/office/powerpoint/2010/main" xmlns="" val="254916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371" y="176335"/>
            <a:ext cx="10658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документов в Министерство сельского хозяйства и продовольствия Кировской области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527" y="1325693"/>
            <a:ext cx="2867995" cy="1858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373" y="3295025"/>
            <a:ext cx="3387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К(Ф)Х (либо представитель по доверенности, отправление по почте)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10065" y="1453376"/>
            <a:ext cx="3252865" cy="195621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45460" y="2143368"/>
            <a:ext cx="2453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Подает заявку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8869" y="1436245"/>
            <a:ext cx="3036983" cy="18587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0564" y="3244433"/>
            <a:ext cx="4856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Киров, ул.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Дерендяева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23,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334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1861" y="4077325"/>
            <a:ext cx="7165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Сверяет состав, название, реквизиты документов с описью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364510" y="3644544"/>
            <a:ext cx="731276" cy="43278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36498" y="4538990"/>
            <a:ext cx="1424066" cy="49770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13220" y="5102995"/>
            <a:ext cx="5006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несовпадения состава, названия или реквизитов документов делает соответствующую отметку в описи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743839" y="4492823"/>
            <a:ext cx="1484026" cy="56400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364510" y="5180097"/>
            <a:ext cx="3582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и несоответствий делает отметку дате и времени приема документов 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97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744" y="314793"/>
            <a:ext cx="11452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заявок для передачи в конкурсную комиссию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1029" y="1079292"/>
            <a:ext cx="807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и продовольствия Кировской области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862" y="1928548"/>
            <a:ext cx="5156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представленные документы на соответствие требованиям раздела 4 Положения о проведении конкурса по отбору К(Ф)Х для предоставления грантов из областного бюджета «Подготовка и подача заявки на участие в конкурсе»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1351" y="1901679"/>
            <a:ext cx="6415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заявителем раздела 3 Положения о проведении конкурса по отбору К(Ф)Х для предоставления грантов из областного бюджета «Требования к участнику конкурса»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</a:t>
            </a:r>
            <a:endParaRPr lang="ru-RU" sz="2000" dirty="0"/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4150" y="3054802"/>
            <a:ext cx="23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ИФНС России по Кировской области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5397" y="3377967"/>
            <a:ext cx="3245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занятости населения и министерство развития предпринимательства и торговли Кир. обл. (Начинающий фермер)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28222" y="3280689"/>
            <a:ext cx="1648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ПФР И ФСС РФ по Кир. обл.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7210269" y="3280689"/>
            <a:ext cx="839450" cy="97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413823" y="3280689"/>
            <a:ext cx="1034321" cy="97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799226" y="3377967"/>
            <a:ext cx="22484" cy="4595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Левая фигурная скобка 26"/>
          <p:cNvSpPr/>
          <p:nvPr/>
        </p:nvSpPr>
        <p:spPr>
          <a:xfrm rot="16200000">
            <a:off x="5853539" y="-414271"/>
            <a:ext cx="794716" cy="111826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94479" y="5574419"/>
            <a:ext cx="476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рабочих дней с даты окончания приема заявок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5741233" y="5574419"/>
            <a:ext cx="1469036" cy="57568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7629994" y="5532949"/>
            <a:ext cx="421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заявки в конкурсную комиссию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3117954" y="1469036"/>
            <a:ext cx="786983" cy="59960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8821710" y="1484026"/>
            <a:ext cx="592113" cy="6145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46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4538" y="419725"/>
            <a:ext cx="1100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допуске заявителя к участию в конкурсе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469" y="1244184"/>
            <a:ext cx="10897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не позднее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дней после получения от министерства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на участие в конкурсе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9469" y="2314864"/>
            <a:ext cx="4766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К(Ф)Х на предмет соответствия требованиям, предъявляемым к участникам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5416" y="2387103"/>
            <a:ext cx="45570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 заявки на предмет соответствия требованиям по подготовке и подаче заявок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9099030" y="1813810"/>
            <a:ext cx="989350" cy="57329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398426" y="1813810"/>
            <a:ext cx="1109272" cy="57329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5876825" y="-1498341"/>
            <a:ext cx="658211" cy="10373198"/>
          </a:xfrm>
          <a:prstGeom prst="leftBrace">
            <a:avLst>
              <a:gd name="adj1" fmla="val 8333"/>
              <a:gd name="adj2" fmla="val 4956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9469" y="4182256"/>
            <a:ext cx="191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9469" y="4614498"/>
            <a:ext cx="554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заявителю в допуске к конкурсу.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допуске к участию в конкурсе.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4688" y="4329923"/>
            <a:ext cx="3987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ЗАЯВИТЕЛЕЙ О РЕЗУЛЬТАТАХ РАССМОТРЕНИЯ ЗАЯВОК И ПРИНЯТИИ РЕШЕНИЯ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915134" y="4501354"/>
            <a:ext cx="2488366" cy="13414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81503" y="4987416"/>
            <a:ext cx="211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2" y="5259945"/>
            <a:ext cx="1911246" cy="14398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8911" y="5536282"/>
            <a:ext cx="1446549" cy="12560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4953" y="5586466"/>
            <a:ext cx="1481003" cy="9303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3545" y="3886756"/>
            <a:ext cx="1327900" cy="83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87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8760" y="419724"/>
            <a:ext cx="873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ЫЙ ЭТАП КОНКУРСА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636" y="1169233"/>
            <a:ext cx="1127260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		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 течение 5 рабочих дней после принятия 					      решения о допуске к участию  в конкурсе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рассматривает поступившие заявки.</a:t>
            </a:r>
          </a:p>
          <a:p>
            <a:endParaRPr lang="ru-RU" dirty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КОНКУРСНАЯ КОМИССИЯ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Оценивает К(Ф)Х по критериям оценки               				      начинающих фермеров и семейных    						      животноводческих ферм (Приложения № 1 к 				                  Положениям)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672590" y="1708879"/>
            <a:ext cx="944380" cy="8094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672590" y="2923082"/>
            <a:ext cx="1064302" cy="6895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636" y="100944"/>
            <a:ext cx="3002405" cy="2251804"/>
          </a:xfrm>
          <a:prstGeom prst="rect">
            <a:avLst/>
          </a:prstGeom>
        </p:spPr>
      </p:pic>
      <p:sp>
        <p:nvSpPr>
          <p:cNvPr id="17" name="Левая фигурная скобка 16"/>
          <p:cNvSpPr/>
          <p:nvPr/>
        </p:nvSpPr>
        <p:spPr>
          <a:xfrm rot="16200000">
            <a:off x="7689955" y="1441126"/>
            <a:ext cx="682053" cy="6663130"/>
          </a:xfrm>
          <a:prstGeom prst="leftBrace">
            <a:avLst>
              <a:gd name="adj1" fmla="val 25000"/>
              <a:gd name="adj2" fmla="val 5067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751" y="3002913"/>
            <a:ext cx="3043585" cy="18334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86988" y="5311619"/>
            <a:ext cx="8889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Заявители, набравшие по итогам первого этапа конкурса не менее 30 баллов допускаются ко второму этапу конкурса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97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898" y="629587"/>
            <a:ext cx="902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ОЙ ЭТАП КОНКУРСА 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4065" y="1409075"/>
            <a:ext cx="978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течение 3 рабочих дней после завершения первого этапа конкурса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4065" y="2233534"/>
            <a:ext cx="1022329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 </a:t>
            </a:r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устное собеседование с заявителем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 представленному им на конкурс 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бизнес-плану 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оценка бизнес-планов в соответствии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с критериями оценки, изложенными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в Приложениях № 2 к Положениям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9862" y="2020321"/>
            <a:ext cx="2761783" cy="2071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9325" y="4451232"/>
            <a:ext cx="2892321" cy="2020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9548" y="2973904"/>
            <a:ext cx="30879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ВАЖНО:</a:t>
            </a:r>
          </a:p>
          <a:p>
            <a:pPr algn="ctr"/>
            <a:r>
              <a:rPr lang="ru-RU" dirty="0" smtClean="0"/>
              <a:t> </a:t>
            </a:r>
            <a:r>
              <a:rPr lang="ru-RU" sz="2000" b="1" i="1" dirty="0" smtClean="0"/>
              <a:t>доклад по бизнес-плану осуществляется с использованием презентационного материала</a:t>
            </a:r>
            <a:endParaRPr lang="ru-RU" sz="20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173" y="5006510"/>
            <a:ext cx="1648919" cy="14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5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680" y="406400"/>
            <a:ext cx="839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Подведение итогов конкурса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0480" y="929620"/>
            <a:ext cx="964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 после проведения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 конкурса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55" y="3248722"/>
            <a:ext cx="302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Баллы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+ II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 = макс. кол-во баллов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082" y="1423127"/>
            <a:ext cx="33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– глава  К(Ф)Х- заявитель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hotel-r.net/im/hotel/fr/la-granja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7120" y="1938968"/>
            <a:ext cx="1645497" cy="12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3756752" y="1607793"/>
            <a:ext cx="3084723" cy="181020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22005" y="2189730"/>
            <a:ext cx="252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Конкурсная комиссия определяет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8299" y="1547301"/>
            <a:ext cx="242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каждого </a:t>
            </a:r>
          </a:p>
          <a:p>
            <a:r>
              <a:rPr lang="ru-RU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аявителя в рейтинге </a:t>
            </a:r>
            <a:endParaRPr lang="ru-RU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volsu.ru/upload/medialibrary/24f/20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2010" y="1335034"/>
            <a:ext cx="1220619" cy="12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75364" y="2512895"/>
            <a:ext cx="3444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 место – 50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48,0        2 место – 48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млн.	  3 место – 47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руб.        4 место – 46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5 место – 45 баллов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               6 место – 45 баллов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8791461" y="2566670"/>
            <a:ext cx="429658" cy="13899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94014" y="2512895"/>
            <a:ext cx="117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0502" y="4267221"/>
            <a:ext cx="1076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Если 5 место = 6 место = 45 баллов, то  итоговое место определяется по значению критериев  оценки К(Ф)Х  согласно их очерёдности, установленной, приложениями № 1 к Положениям.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6752" y="5067759"/>
            <a:ext cx="4891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определяется исходя из: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средств заявителя </a:t>
            </a:r>
          </a:p>
          <a:p>
            <a:pPr marL="342900" indent="-342900" algn="ctr"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расходов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386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7099" y="528810"/>
            <a:ext cx="6510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конкурса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920" y="1917997"/>
            <a:ext cx="3522013" cy="2155642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4836405" y="1048191"/>
            <a:ext cx="2192356" cy="11237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4836405" y="3660448"/>
            <a:ext cx="2280491" cy="11979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337234" y="1498294"/>
            <a:ext cx="429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Направляет заявителя письменные уведомления о решениях, принятых по результатам их участия в конкурсе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1639" y="3194892"/>
            <a:ext cx="386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Направляет или вручает победителям конкурса сертификаты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9460" y="2194605"/>
            <a:ext cx="2192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течение 5 рабочих дней после принятия решения конкурсной комиссией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s://im2-tub-ru.yandex.net/i?id=a952d9c8c2d9297fc5244fb8468fddf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378" y="127881"/>
            <a:ext cx="2503430" cy="16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2-tub-ru.yandex.net/i?id=7fccff6c9d30f04638336276a4a55deb&amp;n=33&amp;h=215&amp;w=3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7099" y="4858438"/>
            <a:ext cx="2770497" cy="18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31335" y="3949700"/>
            <a:ext cx="392110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312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255" y="456760"/>
            <a:ext cx="8471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соглашения и перечисление средств гранта 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1-tub-ru.yandex.net/i?id=b6d419292234eaf1828bf8753de1589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034" y="1565795"/>
            <a:ext cx="2066002" cy="205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5343" y="3511238"/>
            <a:ext cx="189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конкурса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076241" y="2186071"/>
            <a:ext cx="2820317" cy="174066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62678" y="2825570"/>
            <a:ext cx="19169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im3-tub-ru.yandex.net/i?id=c3450803c09729d7eb882d5ca20c57dd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1156" y="1048512"/>
            <a:ext cx="276356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96558" y="3023617"/>
            <a:ext cx="4946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с министерством сельского хозяйства и продовольствия Кировской области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950" y="4483864"/>
            <a:ext cx="2732610" cy="1672489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4186410" y="4483864"/>
            <a:ext cx="2710148" cy="167297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62678" y="4904609"/>
            <a:ext cx="2192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Перечисляет грант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59488" y="3998976"/>
            <a:ext cx="4274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22225" algn="just"/>
            <a:r>
              <a:rPr lang="ru-RU" dirty="0" smtClean="0">
                <a:solidFill>
                  <a:srgbClr val="FF0000"/>
                </a:solidFill>
              </a:rPr>
              <a:t>Грант перечисляется в установленном порядке на лицевой счет крестьянского (фермерского) хозяйства - победителя конкурса, открытый в министерстве финансов Кировской области для учета операций со средствами субсидий, если иное не установлено законодательством Российской Федерации.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522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557</Words>
  <Application>Microsoft Office PowerPoint</Application>
  <PresentationFormat>Произвольный</PresentationFormat>
  <Paragraphs>92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OMF1</cp:lastModifiedBy>
  <cp:revision>43</cp:revision>
  <cp:lastPrinted>2017-03-06T12:13:25Z</cp:lastPrinted>
  <dcterms:created xsi:type="dcterms:W3CDTF">2017-03-05T12:21:46Z</dcterms:created>
  <dcterms:modified xsi:type="dcterms:W3CDTF">2019-06-13T14:08:09Z</dcterms:modified>
</cp:coreProperties>
</file>